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5.jpg" ContentType="image/png"/>
  <Override PartName="/ppt/media/image17.jpg" ContentType="image/png"/>
  <Override PartName="/ppt/media/image3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8" r:id="rId3"/>
    <p:sldId id="276" r:id="rId4"/>
    <p:sldId id="279" r:id="rId5"/>
    <p:sldId id="320" r:id="rId6"/>
    <p:sldId id="321" r:id="rId7"/>
    <p:sldId id="322" r:id="rId8"/>
    <p:sldId id="301" r:id="rId9"/>
    <p:sldId id="290" r:id="rId10"/>
    <p:sldId id="261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1" r:id="rId19"/>
    <p:sldId id="332" r:id="rId20"/>
    <p:sldId id="333" r:id="rId21"/>
    <p:sldId id="334" r:id="rId22"/>
    <p:sldId id="335" r:id="rId23"/>
    <p:sldId id="337" r:id="rId24"/>
    <p:sldId id="336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52" r:id="rId40"/>
    <p:sldId id="330" r:id="rId41"/>
    <p:sldId id="291" r:id="rId42"/>
    <p:sldId id="316" r:id="rId43"/>
    <p:sldId id="353" r:id="rId44"/>
    <p:sldId id="354" r:id="rId45"/>
    <p:sldId id="355" r:id="rId46"/>
    <p:sldId id="356" r:id="rId47"/>
    <p:sldId id="360" r:id="rId48"/>
    <p:sldId id="357" r:id="rId49"/>
    <p:sldId id="358" r:id="rId50"/>
    <p:sldId id="359" r:id="rId51"/>
    <p:sldId id="260" r:id="rId52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AAC5"/>
    <a:srgbClr val="92D05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 autoAdjust="0"/>
    <p:restoredTop sz="94648" autoAdjust="0"/>
  </p:normalViewPr>
  <p:slideViewPr>
    <p:cSldViewPr>
      <p:cViewPr varScale="1">
        <p:scale>
          <a:sx n="152" d="100"/>
          <a:sy n="152" d="100"/>
        </p:scale>
        <p:origin x="288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4F6E8B0-3498-4E45-90EE-F42EEB88D9F8}" type="datetimeFigureOut">
              <a:rPr lang="zh-CN" altLang="en-US"/>
              <a:pPr>
                <a:defRPr/>
              </a:pPr>
              <a:t>2017/3/26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4185DF5-5210-4CE7-9814-1E8E1A22F3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7559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36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1BF8BC-6373-4D15-B640-00F231F86DEA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256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32037-1E53-49A6-80C1-38F69A77FE8C}" type="datetimeFigureOut">
              <a:rPr lang="zh-CN" altLang="en-US"/>
              <a:pPr>
                <a:defRPr/>
              </a:pPr>
              <a:t>2017/3/26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189C05-D1EB-4CDC-9378-0F83B3B6A5A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52DE8D-81A4-410C-B22E-896475B42B9E}" type="datetimeFigureOut">
              <a:rPr lang="zh-CN" altLang="en-US"/>
              <a:pPr>
                <a:defRPr/>
              </a:pPr>
              <a:t>2017/3/26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A8E996-B873-409A-BC02-366BDF30C8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F751D-FFA9-46CE-A775-A51D87FF3B54}" type="datetimeFigureOut">
              <a:rPr lang="zh-CN" altLang="en-US"/>
              <a:pPr>
                <a:defRPr/>
              </a:pPr>
              <a:t>2017/3/26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D3B3B-CA1E-4637-B5E9-FF34FC6C7E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B1905-7A15-4E13-A1B1-4B3B9F0AB22F}" type="datetimeFigureOut">
              <a:rPr lang="zh-CN" altLang="en-US"/>
              <a:pPr>
                <a:defRPr/>
              </a:pPr>
              <a:t>2017/3/26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197D6C-3812-4B02-9916-D574FDFC12B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0F5D1-6A85-4841-A22C-DE9649AAFBC1}" type="datetimeFigureOut">
              <a:rPr lang="zh-CN" altLang="en-US"/>
              <a:pPr>
                <a:defRPr/>
              </a:pPr>
              <a:t>2017/3/26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7116EA-5293-4E21-94CB-B7D9DC063DE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12429-CF3D-4282-97C2-A29B28370CB7}" type="datetimeFigureOut">
              <a:rPr lang="zh-CN" altLang="en-US"/>
              <a:pPr>
                <a:defRPr/>
              </a:pPr>
              <a:t>2017/3/26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D9BEBA-E0B1-4C82-9CF6-ED95A560492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DB409C-92D1-4402-9DD1-F858923C00C5}" type="datetimeFigureOut">
              <a:rPr lang="zh-CN" altLang="en-US"/>
              <a:pPr>
                <a:defRPr/>
              </a:pPr>
              <a:t>2017/3/26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4D759-E190-4088-B6C5-A5172B739A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09E67-189E-436B-88FE-06F5408FF4D3}" type="datetimeFigureOut">
              <a:rPr lang="zh-CN" altLang="en-US"/>
              <a:pPr>
                <a:defRPr/>
              </a:pPr>
              <a:t>2017/3/26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9C7A35-7C11-4D8D-8044-5CE46A3EE0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87077F-25B7-4087-A56B-EC0E622573ED}" type="datetimeFigureOut">
              <a:rPr lang="zh-CN" altLang="en-US"/>
              <a:pPr>
                <a:defRPr/>
              </a:pPr>
              <a:t>2017/3/26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0571C-BE29-4D83-B345-25607F29085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7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BCE11-B9F2-4367-89DA-0C48B0AB0FD5}" type="datetimeFigureOut">
              <a:rPr lang="zh-CN" altLang="en-US"/>
              <a:pPr>
                <a:defRPr/>
              </a:pPr>
              <a:t>2017/3/26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7AC73-4C77-4E12-A22A-800451E3DF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28EA5-E7C4-4B18-A9BB-3E6E6CE4E055}" type="datetimeFigureOut">
              <a:rPr lang="zh-CN" altLang="en-US"/>
              <a:pPr>
                <a:defRPr/>
              </a:pPr>
              <a:t>2017/3/26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A213A-2E14-43D1-ACDB-958FF00A0C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560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2"/>
            <a:ext cx="8229600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14CAB64-BE77-4697-95E9-98228D26DA22}" type="datetimeFigureOut">
              <a:rPr lang="zh-CN" altLang="en-US"/>
              <a:pPr>
                <a:defRPr/>
              </a:pPr>
              <a:t>2017/3/26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AC35424-9C93-4076-A1EF-3B51B7C7AF2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2571750"/>
            <a:ext cx="2700338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97975" y="915566"/>
            <a:ext cx="533832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spc="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等线" panose="03000509000000000000" pitchFamily="65" charset="-122"/>
                <a:ea typeface="方正等线" panose="03000509000000000000" pitchFamily="65" charset="-122"/>
              </a:rPr>
              <a:t>Deep Learning 101</a:t>
            </a:r>
            <a:endParaRPr lang="zh-CN" altLang="en-US" sz="36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等线" panose="03000509000000000000" pitchFamily="65" charset="-122"/>
              <a:ea typeface="方正等线" panose="03000509000000000000" pitchFamily="65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443667" y="2571750"/>
            <a:ext cx="2700337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79916" y="3673356"/>
            <a:ext cx="4007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spc="600" dirty="0" smtClean="0">
                <a:solidFill>
                  <a:schemeClr val="bg1"/>
                </a:solidFill>
                <a:latin typeface="方正等线" panose="03000509000000000000" pitchFamily="65" charset="-122"/>
                <a:ea typeface="方正等线" panose="03000509000000000000" pitchFamily="65" charset="-122"/>
              </a:rPr>
              <a:t>MORE THAN A </a:t>
            </a:r>
            <a:r>
              <a:rPr lang="en-US" altLang="zh-CN" sz="1600" b="1" spc="600" dirty="0" smtClean="0">
                <a:solidFill>
                  <a:schemeClr val="bg1"/>
                </a:solidFill>
                <a:latin typeface="方正等线" panose="03000509000000000000" pitchFamily="65" charset="-122"/>
                <a:ea typeface="方正等线" panose="03000509000000000000" pitchFamily="65" charset="-122"/>
              </a:rPr>
              <a:t>SEMINAR</a:t>
            </a:r>
            <a:endParaRPr lang="zh-CN" altLang="en-US" sz="1600" b="1" spc="600" dirty="0">
              <a:solidFill>
                <a:schemeClr val="bg1"/>
              </a:solidFill>
              <a:latin typeface="方正等线" panose="03000509000000000000" pitchFamily="65" charset="-122"/>
              <a:ea typeface="方正等线" panose="03000509000000000000" pitchFamily="65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897053"/>
            <a:ext cx="1475730" cy="13827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7163282" y="298451"/>
            <a:ext cx="1297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About AI 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47468"/>
            <a:ext cx="4001346" cy="3436450"/>
          </a:xfrm>
          <a:prstGeom prst="rect">
            <a:avLst/>
          </a:prstGeom>
        </p:spPr>
      </p:pic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2123728" y="4299942"/>
            <a:ext cx="554461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From the perspective of feature…</a:t>
            </a:r>
            <a:endParaRPr lang="en-US" altLang="zh-CN" sz="2000" b="1" dirty="0">
              <a:solidFill>
                <a:srgbClr val="46AAC5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667783"/>
            <a:ext cx="4470706" cy="3426911"/>
          </a:xfrm>
          <a:prstGeom prst="rect">
            <a:avLst/>
          </a:prstGeom>
        </p:spPr>
      </p:pic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1259632" y="4299942"/>
            <a:ext cx="669674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Zeiler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, Matthew D., and Rob Fergus. "Visualizing and understanding convolutional networks." European conference on computer vision. Springer International Publishing, 2014.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9"/>
          <p:cNvSpPr>
            <a:spLocks noChangeArrowheads="1"/>
          </p:cNvSpPr>
          <p:nvPr/>
        </p:nvSpPr>
        <p:spPr bwMode="auto">
          <a:xfrm>
            <a:off x="7163282" y="298451"/>
            <a:ext cx="1297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About AI 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3" descr="C:\Users\yang\Desktop\3130890812365623.png"/>
          <p:cNvPicPr>
            <a:picLocks noChangeAspect="1" noChangeArrowheads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3001" y="2249391"/>
            <a:ext cx="4445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本框 8"/>
          <p:cNvSpPr txBox="1"/>
          <p:nvPr/>
        </p:nvSpPr>
        <p:spPr>
          <a:xfrm>
            <a:off x="6957501" y="2249391"/>
            <a:ext cx="149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DeConv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085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5" y="1000218"/>
            <a:ext cx="4758247" cy="2939683"/>
          </a:xfrm>
          <a:prstGeom prst="rect">
            <a:avLst/>
          </a:prstGeom>
        </p:spPr>
      </p:pic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1259632" y="4299942"/>
            <a:ext cx="669674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Zeiler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, Matthew D., and Rob Fergus. "Visualizing and understanding convolutional networks." European conference on computer vision. Springer International Publishing, 2014.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9"/>
          <p:cNvSpPr>
            <a:spLocks noChangeArrowheads="1"/>
          </p:cNvSpPr>
          <p:nvPr/>
        </p:nvSpPr>
        <p:spPr bwMode="auto">
          <a:xfrm>
            <a:off x="7163282" y="298451"/>
            <a:ext cx="1297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About AI 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3" descr="C:\Users\yang\Desktop\3130890812365623.png"/>
          <p:cNvPicPr>
            <a:picLocks noChangeAspect="1" noChangeArrowheads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3001" y="2249391"/>
            <a:ext cx="4445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本框 8"/>
          <p:cNvSpPr txBox="1"/>
          <p:nvPr/>
        </p:nvSpPr>
        <p:spPr>
          <a:xfrm>
            <a:off x="6957501" y="2249391"/>
            <a:ext cx="149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DeConv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600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72" y="1269435"/>
            <a:ext cx="5358108" cy="2670467"/>
          </a:xfrm>
          <a:prstGeom prst="rect">
            <a:avLst/>
          </a:prstGeom>
        </p:spPr>
      </p:pic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1259632" y="4227934"/>
            <a:ext cx="669674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Zeiler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, Matthew D., and Rob Fergus. "Visualizing and understanding convolutional networks." European conference on computer vision. Springer International Publishing, 2014.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9"/>
          <p:cNvSpPr>
            <a:spLocks noChangeArrowheads="1"/>
          </p:cNvSpPr>
          <p:nvPr/>
        </p:nvSpPr>
        <p:spPr bwMode="auto">
          <a:xfrm>
            <a:off x="7163282" y="298451"/>
            <a:ext cx="1297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About AI 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462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131590"/>
            <a:ext cx="5112568" cy="2847294"/>
          </a:xfrm>
          <a:prstGeom prst="rect">
            <a:avLst/>
          </a:prstGeom>
        </p:spPr>
      </p:pic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1259632" y="4227934"/>
            <a:ext cx="669674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Zeiler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, Matthew D., and Rob Fergus. "Visualizing and understanding convolutional networks." European conference on computer vision. Springer International Publishing, 2014.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9"/>
          <p:cNvSpPr>
            <a:spLocks noChangeArrowheads="1"/>
          </p:cNvSpPr>
          <p:nvPr/>
        </p:nvSpPr>
        <p:spPr bwMode="auto">
          <a:xfrm>
            <a:off x="7163282" y="298451"/>
            <a:ext cx="1297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About AI 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42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698476"/>
            <a:ext cx="5112568" cy="1713522"/>
          </a:xfrm>
          <a:prstGeom prst="rect">
            <a:avLst/>
          </a:prstGeom>
        </p:spPr>
      </p:pic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1259632" y="3939902"/>
            <a:ext cx="669674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Zeiler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, Matthew D., and Rob Fergus. "Visualizing and understanding convolutional networks." European conference on computer vision. Springer International Publishing, 2014.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9"/>
          <p:cNvSpPr>
            <a:spLocks noChangeArrowheads="1"/>
          </p:cNvSpPr>
          <p:nvPr/>
        </p:nvSpPr>
        <p:spPr bwMode="auto">
          <a:xfrm>
            <a:off x="7163282" y="298451"/>
            <a:ext cx="1297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About AI 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35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851670"/>
            <a:ext cx="6401736" cy="1585874"/>
          </a:xfrm>
          <a:prstGeom prst="rect">
            <a:avLst/>
          </a:prstGeom>
        </p:spPr>
      </p:pic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1259632" y="3939902"/>
            <a:ext cx="669674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Zeiler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, Matthew D., and Rob Fergus. "Visualizing and understanding convolutional networks." European conference on computer vision. Springer International Publishing, 2014.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9"/>
          <p:cNvSpPr>
            <a:spLocks noChangeArrowheads="1"/>
          </p:cNvSpPr>
          <p:nvPr/>
        </p:nvSpPr>
        <p:spPr bwMode="auto">
          <a:xfrm>
            <a:off x="7163282" y="298451"/>
            <a:ext cx="1297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About AI 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220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5724811" y="267494"/>
            <a:ext cx="27356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About Deep Learning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87574"/>
            <a:ext cx="5602355" cy="3182489"/>
          </a:xfrm>
          <a:prstGeom prst="rect">
            <a:avLst/>
          </a:prstGeom>
        </p:spPr>
      </p:pic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3923928" y="4320756"/>
            <a:ext cx="554461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H</a:t>
            </a:r>
            <a:r>
              <a:rPr lang="en-US" altLang="zh-CN" sz="2000" b="1" dirty="0" smtClean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istory</a:t>
            </a:r>
            <a:endParaRPr lang="en-US" altLang="zh-CN" sz="2000" b="1" dirty="0">
              <a:solidFill>
                <a:srgbClr val="46AAC5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644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7164288" y="299522"/>
            <a:ext cx="1213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1943 MP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15566"/>
            <a:ext cx="5420995" cy="3127276"/>
          </a:xfrm>
          <a:prstGeom prst="rect">
            <a:avLst/>
          </a:prstGeom>
        </p:spPr>
      </p:pic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3491880" y="4349305"/>
            <a:ext cx="669674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W.S.McCulloch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&amp; 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W.Pitts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138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7164288" y="299522"/>
            <a:ext cx="1213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1943 MP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779662"/>
            <a:ext cx="6145107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3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1113" y="0"/>
            <a:ext cx="249555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71552" y="0"/>
            <a:ext cx="576263" cy="25717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411" name="TextBox 2"/>
          <p:cNvSpPr txBox="1">
            <a:spLocks noChangeArrowheads="1"/>
          </p:cNvSpPr>
          <p:nvPr/>
        </p:nvSpPr>
        <p:spPr bwMode="auto">
          <a:xfrm rot="-5400000">
            <a:off x="800662" y="2329192"/>
            <a:ext cx="197849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C</a:t>
            </a:r>
            <a:r>
              <a:rPr lang="en-US" altLang="zh-CN" sz="2800" b="1" dirty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O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NTENT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3647610" y="959459"/>
            <a:ext cx="23669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Part 1   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Firstly …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413" name="TextBox 6"/>
          <p:cNvSpPr txBox="1">
            <a:spLocks noChangeArrowheads="1"/>
          </p:cNvSpPr>
          <p:nvPr/>
        </p:nvSpPr>
        <p:spPr bwMode="auto">
          <a:xfrm>
            <a:off x="3647611" y="1635262"/>
            <a:ext cx="251504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Part 2   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Chapter 1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414" name="TextBox 7"/>
          <p:cNvSpPr txBox="1">
            <a:spLocks noChangeArrowheads="1"/>
          </p:cNvSpPr>
          <p:nvPr/>
        </p:nvSpPr>
        <p:spPr bwMode="auto">
          <a:xfrm>
            <a:off x="3647611" y="2315272"/>
            <a:ext cx="251504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Part 3   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Chapter 2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23940" y="1955800"/>
            <a:ext cx="471487" cy="4714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3654783" y="3683808"/>
            <a:ext cx="31942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Part </a:t>
            </a:r>
            <a:r>
              <a:rPr lang="en-US" altLang="zh-CN" sz="2000" b="1" dirty="0" smtClean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5   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About Seminar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3647611" y="2999540"/>
            <a:ext cx="25546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Part </a:t>
            </a:r>
            <a:r>
              <a:rPr lang="en-US" altLang="zh-CN" sz="2000" b="1" dirty="0" smtClean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4   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About Me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3608" y="1995686"/>
            <a:ext cx="456156" cy="4274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7564159" y="299522"/>
            <a:ext cx="8242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1949 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93" y="915566"/>
            <a:ext cx="2281753" cy="3127276"/>
          </a:xfrm>
          <a:prstGeom prst="rect">
            <a:avLst/>
          </a:prstGeom>
        </p:spPr>
      </p:pic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3815916" y="4299942"/>
            <a:ext cx="669674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Donald Hebb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184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6286951" y="299522"/>
            <a:ext cx="21014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1957 Perceptron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31590"/>
            <a:ext cx="4176464" cy="2992537"/>
          </a:xfrm>
          <a:prstGeom prst="rect">
            <a:avLst/>
          </a:prstGeom>
        </p:spPr>
      </p:pic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3203848" y="4304347"/>
            <a:ext cx="669674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Electronic ‘Brain’ Teaches Itself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737043"/>
            <a:ext cx="2000250" cy="657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074661"/>
            <a:ext cx="380047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1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7145454" y="299522"/>
            <a:ext cx="11709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problem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078167"/>
            <a:ext cx="3751208" cy="29925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779662"/>
            <a:ext cx="40862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7145454" y="299522"/>
            <a:ext cx="11709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problem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575" y="1419622"/>
            <a:ext cx="4814540" cy="2304256"/>
          </a:xfrm>
          <a:prstGeom prst="rect">
            <a:avLst/>
          </a:prstGeom>
        </p:spPr>
      </p:pic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3563888" y="4155926"/>
            <a:ext cx="669674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Multi-Perceptron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88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7489073" y="299522"/>
            <a:ext cx="7553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1969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131590"/>
            <a:ext cx="2987868" cy="2992537"/>
          </a:xfrm>
          <a:prstGeom prst="rect">
            <a:avLst/>
          </a:prstGeom>
        </p:spPr>
      </p:pic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3707904" y="4371950"/>
            <a:ext cx="669674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Marvin Minsky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247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7254780" y="299522"/>
            <a:ext cx="11336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1986 BP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131590"/>
            <a:ext cx="4320480" cy="2919596"/>
          </a:xfrm>
          <a:prstGeom prst="rect">
            <a:avLst/>
          </a:prstGeom>
        </p:spPr>
      </p:pic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3707904" y="4371950"/>
            <a:ext cx="669674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Geoffrey Hinton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512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7254780" y="299522"/>
            <a:ext cx="11336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1986 BP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13348"/>
            <a:ext cx="4320480" cy="2556079"/>
          </a:xfrm>
          <a:prstGeom prst="rect">
            <a:avLst/>
          </a:prstGeom>
        </p:spPr>
      </p:pic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3563888" y="4227934"/>
            <a:ext cx="669674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https://colah.github.io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745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5654630" y="292242"/>
            <a:ext cx="27351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1989 principle of MLP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915566"/>
            <a:ext cx="2646605" cy="3202392"/>
          </a:xfrm>
          <a:prstGeom prst="rect">
            <a:avLst/>
          </a:prstGeom>
        </p:spPr>
      </p:pic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3491880" y="4371950"/>
            <a:ext cx="669674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Robert Hecht-Nielsen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703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6814991" y="299522"/>
            <a:ext cx="15119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1989 </a:t>
            </a:r>
            <a:r>
              <a:rPr lang="en-US" altLang="zh-CN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LeNet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03598"/>
            <a:ext cx="3847507" cy="2520280"/>
          </a:xfrm>
          <a:prstGeom prst="rect">
            <a:avLst/>
          </a:prstGeom>
        </p:spPr>
      </p:pic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2069431" y="4092490"/>
            <a:ext cx="669674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Yann 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LeCun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038" y="1114223"/>
            <a:ext cx="2793961" cy="2793961"/>
          </a:xfrm>
          <a:prstGeom prst="rect">
            <a:avLst/>
          </a:prstGeom>
        </p:spPr>
      </p:pic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6660232" y="4105349"/>
            <a:ext cx="669674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MNIST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102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5374484" y="299522"/>
            <a:ext cx="30354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1991 Vanishing Gradient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131590"/>
            <a:ext cx="3960440" cy="331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8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" y="2263775"/>
            <a:ext cx="250825" cy="647700"/>
          </a:xfrm>
          <a:prstGeom prst="rect">
            <a:avLst/>
          </a:prstGeom>
          <a:solidFill>
            <a:srgbClr val="46A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3348038" y="2571750"/>
            <a:ext cx="5795962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435" name="TextBox 6"/>
          <p:cNvSpPr txBox="1">
            <a:spLocks noChangeArrowheads="1"/>
          </p:cNvSpPr>
          <p:nvPr/>
        </p:nvSpPr>
        <p:spPr bwMode="auto">
          <a:xfrm>
            <a:off x="347663" y="2243138"/>
            <a:ext cx="125944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en-US" altLang="zh-CN" sz="2000" b="1" dirty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 1    </a:t>
            </a:r>
          </a:p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Firstly…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36" name="TextBox 7"/>
          <p:cNvSpPr txBox="1">
            <a:spLocks noChangeArrowheads="1"/>
          </p:cNvSpPr>
          <p:nvPr/>
        </p:nvSpPr>
        <p:spPr bwMode="auto">
          <a:xfrm>
            <a:off x="2771800" y="3435846"/>
            <a:ext cx="56166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How to impress you?</a:t>
            </a:r>
            <a:endParaRPr lang="en-US" altLang="zh-CN" sz="2800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6804248" y="299522"/>
            <a:ext cx="14718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1997 LSTM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101382"/>
            <a:ext cx="2027124" cy="28278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216732"/>
            <a:ext cx="2240473" cy="2643758"/>
          </a:xfrm>
          <a:prstGeom prst="rect">
            <a:avLst/>
          </a:prstGeom>
        </p:spPr>
      </p:pic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3203848" y="4361748"/>
            <a:ext cx="669674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Hochreiter &amp; Schmidhuber 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861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6804248" y="299522"/>
            <a:ext cx="14718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1997 LSTM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6"/>
            <a:ext cx="5903640" cy="22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0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4682912" y="299522"/>
            <a:ext cx="3705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1986-2006 Statistical Learning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363" y="1419622"/>
            <a:ext cx="3331786" cy="26714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71789"/>
            <a:ext cx="4121696" cy="3091272"/>
          </a:xfrm>
          <a:prstGeom prst="rect">
            <a:avLst/>
          </a:prstGeom>
        </p:spPr>
      </p:pic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613340" y="4443958"/>
            <a:ext cx="9424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Vapnik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6691004" y="4408021"/>
            <a:ext cx="140938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Pluskid.org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92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4682912" y="299522"/>
            <a:ext cx="3705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1986-2006 Statistical Learning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596087"/>
            <a:ext cx="4258669" cy="19040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087"/>
            <a:ext cx="3242093" cy="1904086"/>
          </a:xfrm>
          <a:prstGeom prst="rect">
            <a:avLst/>
          </a:prstGeom>
        </p:spPr>
      </p:pic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697134" y="4269521"/>
            <a:ext cx="15185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PAC learning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6372200" y="4266315"/>
            <a:ext cx="140938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boosting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710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4682912" y="299522"/>
            <a:ext cx="3705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1986-2006 Statistical Learning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725722"/>
            <a:ext cx="4258669" cy="16448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9622"/>
            <a:ext cx="2291193" cy="2272413"/>
          </a:xfrm>
          <a:prstGeom prst="rect">
            <a:avLst/>
          </a:prstGeom>
        </p:spPr>
      </p:pic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763688" y="4127815"/>
            <a:ext cx="15185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Tianqi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Chen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6372200" y="4150406"/>
            <a:ext cx="140938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kaggle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475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4682912" y="299522"/>
            <a:ext cx="3705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1986-2006 Statistical Learning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426" y="1725722"/>
            <a:ext cx="3670924" cy="18658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20084"/>
            <a:ext cx="2291193" cy="2071489"/>
          </a:xfrm>
          <a:prstGeom prst="rect">
            <a:avLst/>
          </a:prstGeom>
        </p:spPr>
      </p:pic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763688" y="4127815"/>
            <a:ext cx="15185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Oleg Trott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6372200" y="4085564"/>
            <a:ext cx="140938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Data leak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903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6876256" y="299522"/>
            <a:ext cx="1273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2011 </a:t>
            </a:r>
            <a:r>
              <a:rPr lang="en-US" altLang="zh-CN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relu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491630"/>
            <a:ext cx="3303324" cy="248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6444208" y="299522"/>
            <a:ext cx="17620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2012 </a:t>
            </a:r>
            <a:r>
              <a:rPr lang="en-US" altLang="zh-CN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AlexNet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771550"/>
            <a:ext cx="5256584" cy="3241735"/>
          </a:xfrm>
          <a:prstGeom prst="rect">
            <a:avLst/>
          </a:prstGeom>
        </p:spPr>
      </p:pic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3059832" y="4299942"/>
            <a:ext cx="37444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Alex </a:t>
            </a:r>
            <a:r>
              <a:rPr lang="en-US" altLang="zh-CN" sz="12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Krizhevsky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Ilya </a:t>
            </a:r>
            <a:r>
              <a:rPr lang="en-US" altLang="zh-CN" sz="12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Sutskever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297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6948264" y="299522"/>
            <a:ext cx="13356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ImageNet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46" b="1033"/>
          <a:stretch/>
        </p:blipFill>
        <p:spPr>
          <a:xfrm>
            <a:off x="827584" y="1370703"/>
            <a:ext cx="2592288" cy="24482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465799"/>
            <a:ext cx="4516160" cy="22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3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6948264" y="299522"/>
            <a:ext cx="15481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Somehow…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94696"/>
            <a:ext cx="3985778" cy="22922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995686"/>
            <a:ext cx="3888895" cy="16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4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495" name="TextBox 12"/>
          <p:cNvSpPr txBox="1">
            <a:spLocks noChangeArrowheads="1"/>
          </p:cNvSpPr>
          <p:nvPr/>
        </p:nvSpPr>
        <p:spPr bwMode="auto">
          <a:xfrm>
            <a:off x="2483768" y="3939902"/>
            <a:ext cx="554461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Where to build the hospital?</a:t>
            </a:r>
            <a:endParaRPr lang="en-US" altLang="zh-CN" sz="2000" b="1" dirty="0">
              <a:solidFill>
                <a:srgbClr val="46AAC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97" name="矩形 14"/>
          <p:cNvSpPr>
            <a:spLocks noChangeArrowheads="1"/>
          </p:cNvSpPr>
          <p:nvPr/>
        </p:nvSpPr>
        <p:spPr bwMode="auto">
          <a:xfrm>
            <a:off x="7007469" y="298450"/>
            <a:ext cx="1380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Problem 1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843558"/>
            <a:ext cx="4792045" cy="27569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5724811" y="267494"/>
            <a:ext cx="27356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About Deep Learning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75606"/>
            <a:ext cx="6640030" cy="2727910"/>
          </a:xfrm>
          <a:prstGeom prst="rect">
            <a:avLst/>
          </a:prstGeom>
        </p:spPr>
      </p:pic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3923928" y="4320756"/>
            <a:ext cx="554461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H</a:t>
            </a:r>
            <a:r>
              <a:rPr lang="en-US" altLang="zh-CN" sz="2000" b="1" dirty="0" smtClean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istory</a:t>
            </a:r>
            <a:endParaRPr lang="en-US" altLang="zh-CN" sz="2000" b="1" dirty="0">
              <a:solidFill>
                <a:srgbClr val="46AAC5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380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" y="2263775"/>
            <a:ext cx="250825" cy="647700"/>
          </a:xfrm>
          <a:prstGeom prst="rect">
            <a:avLst/>
          </a:prstGeom>
          <a:solidFill>
            <a:srgbClr val="46A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3348038" y="2571750"/>
            <a:ext cx="5795962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435" name="TextBox 6"/>
          <p:cNvSpPr txBox="1">
            <a:spLocks noChangeArrowheads="1"/>
          </p:cNvSpPr>
          <p:nvPr/>
        </p:nvSpPr>
        <p:spPr bwMode="auto">
          <a:xfrm>
            <a:off x="347663" y="2243138"/>
            <a:ext cx="144026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en-US" altLang="zh-CN" sz="2000" b="1" dirty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 smtClean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3    </a:t>
            </a:r>
            <a:endParaRPr lang="en-US" altLang="zh-CN" sz="2000" b="1" dirty="0">
              <a:solidFill>
                <a:srgbClr val="46AAC5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Chapter 2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36" name="TextBox 7"/>
          <p:cNvSpPr txBox="1">
            <a:spLocks noChangeArrowheads="1"/>
          </p:cNvSpPr>
          <p:nvPr/>
        </p:nvSpPr>
        <p:spPr bwMode="auto">
          <a:xfrm>
            <a:off x="2771800" y="3435846"/>
            <a:ext cx="56166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Review of Linear Algebra</a:t>
            </a:r>
            <a:endParaRPr lang="en-US" altLang="zh-CN" sz="2800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588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5580112" y="298451"/>
            <a:ext cx="27649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Some interesting staff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07704" y="1347614"/>
            <a:ext cx="385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P37 linear combination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49520" y="2125542"/>
            <a:ext cx="385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P42 </a:t>
            </a:r>
            <a:r>
              <a:rPr lang="en-US" altLang="zh-CN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Eigendecomposition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949520" y="2903470"/>
            <a:ext cx="385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P48 PCA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3" name="Picture 3" descr="C:\Users\yang\Desktop\3130890812365623.png"/>
          <p:cNvPicPr>
            <a:picLocks noChangeAspect="1" noChangeArrowheads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5692" y="1347614"/>
            <a:ext cx="4445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 descr="C:\Users\yang\Desktop\3130890812365623.png"/>
          <p:cNvPicPr>
            <a:picLocks noChangeAspect="1" noChangeArrowheads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5692" y="2087958"/>
            <a:ext cx="4445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 descr="C:\Users\yang\Desktop\3130890812365623.png"/>
          <p:cNvPicPr>
            <a:picLocks noChangeAspect="1" noChangeArrowheads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5692" y="2845622"/>
            <a:ext cx="4445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001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" y="2263775"/>
            <a:ext cx="250825" cy="647700"/>
          </a:xfrm>
          <a:prstGeom prst="rect">
            <a:avLst/>
          </a:prstGeom>
          <a:solidFill>
            <a:srgbClr val="46A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3348038" y="2571750"/>
            <a:ext cx="5795962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435" name="TextBox 6"/>
          <p:cNvSpPr txBox="1">
            <a:spLocks noChangeArrowheads="1"/>
          </p:cNvSpPr>
          <p:nvPr/>
        </p:nvSpPr>
        <p:spPr bwMode="auto">
          <a:xfrm>
            <a:off x="347663" y="2243138"/>
            <a:ext cx="147989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en-US" altLang="zh-CN" sz="2000" b="1" dirty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 smtClean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4    </a:t>
            </a:r>
            <a:endParaRPr lang="en-US" altLang="zh-CN" sz="2000" b="1" dirty="0">
              <a:solidFill>
                <a:srgbClr val="46AAC5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About Me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000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5580112" y="299522"/>
            <a:ext cx="27398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My Research Interests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43692" y="4323495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Relation Extraction, Open </a:t>
            </a: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Information Extraction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3" name="Picture 3" descr="C:\Users\yang\Desktop\3130890812365623.png"/>
          <p:cNvPicPr>
            <a:picLocks noChangeAspect="1" noChangeArrowheads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1680" y="4323495"/>
            <a:ext cx="4445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13637"/>
            <a:ext cx="3168352" cy="23762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173876"/>
            <a:ext cx="4310737" cy="6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5580112" y="299522"/>
            <a:ext cx="27398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My Research Interests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11760" y="1923678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Pose Detection / Re-identification problem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3" name="Picture 3" descr="C:\Users\yang\Desktop\3130890812365623.png"/>
          <p:cNvPicPr>
            <a:picLocks noChangeAspect="1" noChangeArrowheads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9748" y="1923678"/>
            <a:ext cx="4445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7"/>
          <p:cNvSpPr txBox="1"/>
          <p:nvPr/>
        </p:nvSpPr>
        <p:spPr>
          <a:xfrm>
            <a:off x="2411760" y="2368178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The intersection of language and vision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3" descr="C:\Users\yang\Desktop\3130890812365623.png"/>
          <p:cNvPicPr>
            <a:picLocks noChangeAspect="1" noChangeArrowheads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9748" y="2368178"/>
            <a:ext cx="4445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本框 9"/>
          <p:cNvSpPr txBox="1"/>
          <p:nvPr/>
        </p:nvSpPr>
        <p:spPr>
          <a:xfrm>
            <a:off x="2431709" y="2818588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One-shot learning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" name="Picture 3" descr="C:\Users\yang\Desktop\3130890812365623.png"/>
          <p:cNvPicPr>
            <a:picLocks noChangeAspect="1" noChangeArrowheads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9697" y="2818588"/>
            <a:ext cx="4445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152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5868144" y="299522"/>
            <a:ext cx="23675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Some thing I like…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35071"/>
            <a:ext cx="3445662" cy="21776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059582"/>
            <a:ext cx="2523955" cy="352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0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1907704" y="2283718"/>
            <a:ext cx="54654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The best paper/book that benefits me most…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525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5171829" y="299522"/>
            <a:ext cx="32216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Something I want to ask…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5505" y="1779662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ResNet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en-US" altLang="zh-CN" dirty="0" err="1" smtClean="0">
                <a:solidFill>
                  <a:schemeClr val="bg1"/>
                </a:solidFill>
              </a:rPr>
              <a:t>DenseNet</a:t>
            </a:r>
            <a:r>
              <a:rPr lang="en-US" altLang="zh-CN" dirty="0" smtClean="0">
                <a:solidFill>
                  <a:schemeClr val="bg1"/>
                </a:solidFill>
              </a:rPr>
              <a:t> .etc. deep net into language ?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3" name="Picture 3" descr="C:\Users\yang\Desktop\3130890812365623.png"/>
          <p:cNvPicPr>
            <a:picLocks noChangeAspect="1" noChangeArrowheads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3493" y="1779662"/>
            <a:ext cx="4445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7"/>
          <p:cNvSpPr txBox="1"/>
          <p:nvPr/>
        </p:nvSpPr>
        <p:spPr>
          <a:xfrm>
            <a:off x="2255505" y="2224162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Unbalance of training data ?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3" descr="C:\Users\yang\Desktop\3130890812365623.png"/>
          <p:cNvPicPr>
            <a:picLocks noChangeAspect="1" noChangeArrowheads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3493" y="2224162"/>
            <a:ext cx="4445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本框 9"/>
          <p:cNvSpPr txBox="1"/>
          <p:nvPr/>
        </p:nvSpPr>
        <p:spPr>
          <a:xfrm>
            <a:off x="2275454" y="2674572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Overfitting problem of LSTM ?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" name="Picture 3" descr="C:\Users\yang\Desktop\3130890812365623.png"/>
          <p:cNvPicPr>
            <a:picLocks noChangeAspect="1" noChangeArrowheads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3442" y="2674572"/>
            <a:ext cx="4445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1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" y="2263775"/>
            <a:ext cx="250825" cy="647700"/>
          </a:xfrm>
          <a:prstGeom prst="rect">
            <a:avLst/>
          </a:prstGeom>
          <a:solidFill>
            <a:srgbClr val="46A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3348038" y="2571750"/>
            <a:ext cx="5795962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435" name="TextBox 6"/>
          <p:cNvSpPr txBox="1">
            <a:spLocks noChangeArrowheads="1"/>
          </p:cNvSpPr>
          <p:nvPr/>
        </p:nvSpPr>
        <p:spPr bwMode="auto">
          <a:xfrm>
            <a:off x="347663" y="2243138"/>
            <a:ext cx="211949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en-US" altLang="zh-CN" sz="2000" b="1" dirty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 smtClean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4    </a:t>
            </a:r>
            <a:endParaRPr lang="en-US" altLang="zh-CN" sz="2000" b="1" dirty="0">
              <a:solidFill>
                <a:srgbClr val="46AAC5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About Seminar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683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497" name="矩形 14"/>
          <p:cNvSpPr>
            <a:spLocks noChangeArrowheads="1"/>
          </p:cNvSpPr>
          <p:nvPr/>
        </p:nvSpPr>
        <p:spPr bwMode="auto">
          <a:xfrm>
            <a:off x="7007469" y="298450"/>
            <a:ext cx="1380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Problem 1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" t="9058" r="5093" b="51667"/>
          <a:stretch/>
        </p:blipFill>
        <p:spPr>
          <a:xfrm>
            <a:off x="1331640" y="1563638"/>
            <a:ext cx="6524255" cy="2088232"/>
          </a:xfrm>
          <a:prstGeom prst="rect">
            <a:avLst/>
          </a:prstGeom>
        </p:spPr>
      </p:pic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2123728" y="3939902"/>
            <a:ext cx="554461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Principle of minimum potential energy</a:t>
            </a:r>
            <a:endParaRPr lang="en-US" altLang="zh-CN" sz="2000" b="1" dirty="0">
              <a:solidFill>
                <a:srgbClr val="46AAC5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43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25" name="矩形 19"/>
          <p:cNvSpPr>
            <a:spLocks noChangeArrowheads="1"/>
          </p:cNvSpPr>
          <p:nvPr/>
        </p:nvSpPr>
        <p:spPr bwMode="auto">
          <a:xfrm>
            <a:off x="5004048" y="299522"/>
            <a:ext cx="34215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Something we can discuss…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5505" y="1779662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The content we want to hear from the pre ?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3" name="Picture 3" descr="C:\Users\yang\Desktop\3130890812365623.png"/>
          <p:cNvPicPr>
            <a:picLocks noChangeAspect="1" noChangeArrowheads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3493" y="1779662"/>
            <a:ext cx="4445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7"/>
          <p:cNvSpPr txBox="1"/>
          <p:nvPr/>
        </p:nvSpPr>
        <p:spPr>
          <a:xfrm>
            <a:off x="2255505" y="2224162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How does the pre/organizing/self-supervised work ?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3" descr="C:\Users\yang\Desktop\3130890812365623.png"/>
          <p:cNvPicPr>
            <a:picLocks noChangeAspect="1" noChangeArrowheads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3493" y="2224162"/>
            <a:ext cx="4445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本框 9"/>
          <p:cNvSpPr txBox="1"/>
          <p:nvPr/>
        </p:nvSpPr>
        <p:spPr>
          <a:xfrm>
            <a:off x="2275454" y="2674572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Any suggestion about the improvement of the form ?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" name="Picture 3" descr="C:\Users\yang\Desktop\3130890812365623.png"/>
          <p:cNvPicPr>
            <a:picLocks noChangeAspect="1" noChangeArrowheads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3442" y="2674572"/>
            <a:ext cx="4445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文本框 11"/>
          <p:cNvSpPr txBox="1"/>
          <p:nvPr/>
        </p:nvSpPr>
        <p:spPr>
          <a:xfrm>
            <a:off x="2247806" y="3194240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The timetable and the split of the whole book ?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4" name="Picture 3" descr="C:\Users\yang\Desktop\3130890812365623.png"/>
          <p:cNvPicPr>
            <a:picLocks noChangeAspect="1" noChangeArrowheads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5794" y="3194240"/>
            <a:ext cx="4445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976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" y="2263775"/>
            <a:ext cx="250825" cy="647700"/>
          </a:xfrm>
          <a:prstGeom prst="rect">
            <a:avLst/>
          </a:prstGeom>
          <a:solidFill>
            <a:srgbClr val="46A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348038" y="2571750"/>
            <a:ext cx="5795962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5061" name="TextBox 10"/>
          <p:cNvSpPr txBox="1">
            <a:spLocks noChangeArrowheads="1"/>
          </p:cNvSpPr>
          <p:nvPr/>
        </p:nvSpPr>
        <p:spPr bwMode="auto">
          <a:xfrm>
            <a:off x="1230424" y="2387600"/>
            <a:ext cx="2045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THANK </a:t>
            </a:r>
            <a:r>
              <a:rPr lang="en-US" altLang="zh-CN" sz="2000" b="1" dirty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YOU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！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75" y="2211110"/>
            <a:ext cx="803682" cy="7530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495" name="TextBox 12"/>
          <p:cNvSpPr txBox="1">
            <a:spLocks noChangeArrowheads="1"/>
          </p:cNvSpPr>
          <p:nvPr/>
        </p:nvSpPr>
        <p:spPr bwMode="auto">
          <a:xfrm>
            <a:off x="2483768" y="3939902"/>
            <a:ext cx="554461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How to calculate the curve ?</a:t>
            </a:r>
            <a:endParaRPr lang="en-US" altLang="zh-CN" sz="2000" b="1" dirty="0">
              <a:solidFill>
                <a:srgbClr val="46AAC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97" name="矩形 14"/>
          <p:cNvSpPr>
            <a:spLocks noChangeArrowheads="1"/>
          </p:cNvSpPr>
          <p:nvPr/>
        </p:nvSpPr>
        <p:spPr bwMode="auto">
          <a:xfrm>
            <a:off x="7007469" y="298450"/>
            <a:ext cx="1380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Problem 2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442434"/>
            <a:ext cx="4792045" cy="199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9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495" name="TextBox 12"/>
          <p:cNvSpPr txBox="1">
            <a:spLocks noChangeArrowheads="1"/>
          </p:cNvSpPr>
          <p:nvPr/>
        </p:nvSpPr>
        <p:spPr bwMode="auto">
          <a:xfrm>
            <a:off x="3245026" y="4083918"/>
            <a:ext cx="554461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Fermat principle</a:t>
            </a:r>
            <a:endParaRPr lang="en-US" altLang="zh-CN" sz="2000" b="1" dirty="0">
              <a:solidFill>
                <a:srgbClr val="46AAC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97" name="矩形 14"/>
          <p:cNvSpPr>
            <a:spLocks noChangeArrowheads="1"/>
          </p:cNvSpPr>
          <p:nvPr/>
        </p:nvSpPr>
        <p:spPr bwMode="auto">
          <a:xfrm>
            <a:off x="7007469" y="298450"/>
            <a:ext cx="1380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Problem 2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59582"/>
            <a:ext cx="3583824" cy="274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6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8388350" y="484188"/>
            <a:ext cx="755650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494" name="TextBox 11"/>
          <p:cNvSpPr txBox="1">
            <a:spLocks noChangeArrowheads="1"/>
          </p:cNvSpPr>
          <p:nvPr/>
        </p:nvSpPr>
        <p:spPr bwMode="auto">
          <a:xfrm>
            <a:off x="4019368" y="1491630"/>
            <a:ext cx="2712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b="1" spc="300" dirty="0" smtClean="0">
                <a:solidFill>
                  <a:srgbClr val="46AAC5"/>
                </a:solidFill>
                <a:latin typeface="方正等线" panose="03000509000000000000" pitchFamily="65" charset="-122"/>
                <a:ea typeface="方正等线" panose="03000509000000000000" pitchFamily="65" charset="-122"/>
              </a:rPr>
              <a:t>Neural Network</a:t>
            </a:r>
            <a:endParaRPr lang="en-US" altLang="zh-CN" sz="2000" b="1" spc="300" dirty="0">
              <a:solidFill>
                <a:srgbClr val="46AAC5"/>
              </a:solidFill>
              <a:latin typeface="方正等线" panose="03000509000000000000" pitchFamily="65" charset="-122"/>
              <a:ea typeface="方正等线" panose="03000509000000000000" pitchFamily="65" charset="-122"/>
            </a:endParaRPr>
          </a:p>
        </p:txBody>
      </p:sp>
      <p:sp>
        <p:nvSpPr>
          <p:cNvPr id="20497" name="矩形 14"/>
          <p:cNvSpPr>
            <a:spLocks noChangeArrowheads="1"/>
          </p:cNvSpPr>
          <p:nvPr/>
        </p:nvSpPr>
        <p:spPr bwMode="auto">
          <a:xfrm>
            <a:off x="6300192" y="298450"/>
            <a:ext cx="20249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In my opinion…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707654"/>
            <a:ext cx="1475730" cy="13827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4019368" y="2196349"/>
            <a:ext cx="45323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Originally generated from nature.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4049333" y="2901068"/>
            <a:ext cx="239052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Simple but work.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373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" y="2263775"/>
            <a:ext cx="250825" cy="647700"/>
          </a:xfrm>
          <a:prstGeom prst="rect">
            <a:avLst/>
          </a:prstGeom>
          <a:solidFill>
            <a:srgbClr val="46A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3348038" y="2571750"/>
            <a:ext cx="5795962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435" name="TextBox 6"/>
          <p:cNvSpPr txBox="1">
            <a:spLocks noChangeArrowheads="1"/>
          </p:cNvSpPr>
          <p:nvPr/>
        </p:nvSpPr>
        <p:spPr bwMode="auto">
          <a:xfrm>
            <a:off x="347663" y="2243138"/>
            <a:ext cx="144026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en-US" altLang="zh-CN" sz="2000" b="1" dirty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 smtClean="0">
                <a:solidFill>
                  <a:srgbClr val="46AAC5"/>
                </a:solidFill>
                <a:latin typeface="微软雅黑" pitchFamily="34" charset="-122"/>
                <a:ea typeface="微软雅黑" pitchFamily="34" charset="-122"/>
              </a:rPr>
              <a:t>2    </a:t>
            </a:r>
            <a:endParaRPr lang="en-US" altLang="zh-CN" sz="2000" b="1" dirty="0">
              <a:solidFill>
                <a:srgbClr val="46AAC5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Chapter 1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36" name="TextBox 7"/>
          <p:cNvSpPr txBox="1">
            <a:spLocks noChangeArrowheads="1"/>
          </p:cNvSpPr>
          <p:nvPr/>
        </p:nvSpPr>
        <p:spPr bwMode="auto">
          <a:xfrm>
            <a:off x="4211960" y="3435846"/>
            <a:ext cx="56166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Introduction</a:t>
            </a:r>
            <a:endParaRPr lang="en-US" altLang="zh-CN" sz="2800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591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模板网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3077</TotalTime>
  <Words>505</Words>
  <Application>Microsoft Office PowerPoint</Application>
  <PresentationFormat>全屏显示(16:9)</PresentationFormat>
  <Paragraphs>118</Paragraphs>
  <Slides>51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7" baseType="lpstr">
      <vt:lpstr>方正等线</vt:lpstr>
      <vt:lpstr>宋体</vt:lpstr>
      <vt:lpstr>微软雅黑</vt:lpstr>
      <vt:lpstr>Arial</vt:lpstr>
      <vt:lpstr>Calibri</vt:lpstr>
      <vt:lpstr>第一PPT模板网，www.1ppt.com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chen</dc:creator>
  <cp:lastModifiedBy>唐路明</cp:lastModifiedBy>
  <cp:revision>299</cp:revision>
  <dcterms:created xsi:type="dcterms:W3CDTF">2015-10-17T01:52:15Z</dcterms:created>
  <dcterms:modified xsi:type="dcterms:W3CDTF">2017-03-26T10:30:01Z</dcterms:modified>
</cp:coreProperties>
</file>